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10.jpeg" ContentType="image/jpeg"/>
  <Override PartName="/ppt/media/image6.jpeg" ContentType="image/jpeg"/>
  <Override PartName="/ppt/media/image11.jpeg" ContentType="image/jpeg"/>
  <Override PartName="/ppt/media/image13.png" ContentType="image/png"/>
  <Override PartName="/ppt/media/image7.jpeg" ContentType="image/jpeg"/>
  <Override PartName="/ppt/media/image12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E9863BE-89C4-49BF-84CC-01E85A85D65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53BCFE75-5882-40D1-9E4B-BC270B0FEEA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F474C5A0-4572-4E7B-8528-F4198071D67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36F5402-E30E-4900-B9EC-5CD120E9D25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9A9F069-ABF7-442B-A95F-73ABAB87BDB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AD74D02-373F-41E1-8A56-5A3A1D0023D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A08F1CC-1728-4797-AA0D-EB6EC3DA46B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C02DAC3F-BF80-4595-AEA5-2214C6371FC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4B9DC59B-D582-49E9-9985-74013F3CE28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BF4FC6A0-A8C9-476F-B277-9363B07BCB5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BE59C19D-1E4F-425B-8223-BD26893B964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9e9e9"/>
            </a:gs>
            <a:gs pos="50000">
              <a:srgbClr val="e2e2e2"/>
            </a:gs>
            <a:gs pos="100000">
              <a:srgbClr val="bcbcb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chemeClr val="dk1"/>
                </a:solidFill>
                <a:latin typeface="Century Gothic"/>
              </a:rPr>
              <a:t>Образец заголовка</a:t>
            </a:r>
            <a:endParaRPr b="0" lang="en-US" sz="6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33380B82-4964-4FAC-8258-580BEE3CF497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Century Gothic"/>
              </a:rPr>
              <a:t>Для правки структуры щёлкните мышью</a:t>
            </a:r>
            <a:endParaRPr b="0" lang="en-US" sz="2800" spc="-1" strike="noStrike">
              <a:solidFill>
                <a:schemeClr val="dk1"/>
              </a:solidFill>
              <a:latin typeface="Century Gothic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Century Gothic"/>
              </a:rPr>
              <a:t>Второй уровень структуры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entury Gothic"/>
              </a:rPr>
              <a:t>Третий уровень структуры</a:t>
            </a: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Century Gothic"/>
              </a:rPr>
              <a:t>Четвёртый уровень структуры</a:t>
            </a: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entury Gothic"/>
              </a:rPr>
              <a:t>Пятый уровень структуры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entury Gothic"/>
              </a:rPr>
              <a:t>Шестой уровень структуры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entury Gothic"/>
              </a:rPr>
              <a:t>Седьмой уровень структуры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9e9e9"/>
            </a:gs>
            <a:gs pos="50000">
              <a:srgbClr val="e2e2e2"/>
            </a:gs>
            <a:gs pos="100000">
              <a:srgbClr val="bcbcb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chemeClr val="dk1"/>
                </a:solidFill>
                <a:latin typeface="Century Gothic"/>
              </a:rPr>
              <a:t>Образец заголовка</a:t>
            </a:r>
            <a:endParaRPr b="0" lang="en-US" sz="32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chemeClr val="dk1"/>
                </a:solidFill>
                <a:latin typeface="Century Gothic"/>
              </a:rPr>
              <a:t>Образец текста</a:t>
            </a:r>
            <a:endParaRPr b="0" lang="en-US" sz="3200" spc="-1" strike="noStrike">
              <a:solidFill>
                <a:schemeClr val="dk1"/>
              </a:solidFill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Второй уровень</a:t>
            </a:r>
            <a:endParaRPr b="0" lang="en-US" sz="2800" spc="-1" strike="noStrike">
              <a:solidFill>
                <a:schemeClr val="dk1"/>
              </a:solidFill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entury Gothic"/>
              </a:rPr>
              <a:t>Третий уровень</a:t>
            </a:r>
            <a:endParaRPr b="0" lang="en-US" sz="2400" spc="-1" strike="noStrike">
              <a:solidFill>
                <a:schemeClr val="dk1"/>
              </a:solidFill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entury Gothic"/>
              </a:rPr>
              <a:t>Четвертый уровень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entury Gothic"/>
              </a:rPr>
              <a:t>Пятый уровень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chemeClr val="dk1"/>
                </a:solidFill>
                <a:latin typeface="Century Gothic"/>
              </a:rPr>
              <a:t>Образец текста</a:t>
            </a:r>
            <a:endParaRPr b="0" lang="en-US" sz="16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32211A94-E16C-4429-A76B-46987274C364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9e9e9"/>
            </a:gs>
            <a:gs pos="50000">
              <a:srgbClr val="e2e2e2"/>
            </a:gs>
            <a:gs pos="100000">
              <a:srgbClr val="bcbcb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chemeClr val="dk1"/>
                </a:solidFill>
                <a:latin typeface="Century Gothic"/>
              </a:rPr>
              <a:t>Образец заголовка</a:t>
            </a:r>
            <a:endParaRPr b="0" lang="en-US" sz="32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chemeClr val="dk1"/>
                </a:solidFill>
                <a:latin typeface="Century Gothic"/>
              </a:rPr>
              <a:t>Вставка рисунка</a:t>
            </a:r>
            <a:endParaRPr b="0" lang="en-US" sz="32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chemeClr val="dk1"/>
                </a:solidFill>
                <a:latin typeface="Century Gothic"/>
              </a:rPr>
              <a:t>Образец текста</a:t>
            </a:r>
            <a:endParaRPr b="0" lang="en-US" sz="16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17BA019F-E7FA-4BDD-89E9-D082E3958562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9e9e9"/>
            </a:gs>
            <a:gs pos="50000">
              <a:srgbClr val="e2e2e2"/>
            </a:gs>
            <a:gs pos="100000">
              <a:srgbClr val="bcbcb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entury Gothic"/>
              </a:rPr>
              <a:t>Образец заголовка</a:t>
            </a:r>
            <a:endParaRPr b="0" lang="en-US" sz="44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Образец текста</a:t>
            </a:r>
            <a:endParaRPr b="0" lang="en-US" sz="2800" spc="-1" strike="noStrike">
              <a:solidFill>
                <a:schemeClr val="dk1"/>
              </a:solidFill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entury Gothic"/>
              </a:rPr>
              <a:t>Второй уровень</a:t>
            </a:r>
            <a:endParaRPr b="0" lang="en-US" sz="2400" spc="-1" strike="noStrike">
              <a:solidFill>
                <a:schemeClr val="dk1"/>
              </a:solidFill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entury Gothic"/>
              </a:rPr>
              <a:t>Третий уровень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entury Gothic"/>
              </a:rPr>
              <a:t>Четвертый уровень</a:t>
            </a: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entury Gothic"/>
              </a:rPr>
              <a:t>Пятый уровень</a:t>
            </a: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2CE98FA6-AA60-4729-BBEB-26A19D02D518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9e9e9"/>
            </a:gs>
            <a:gs pos="50000">
              <a:srgbClr val="e2e2e2"/>
            </a:gs>
            <a:gs pos="100000">
              <a:srgbClr val="bcbcb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entury Gothic"/>
              </a:rPr>
              <a:t>Образец заголовка</a:t>
            </a:r>
            <a:endParaRPr b="0" lang="en-US" sz="44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Образец текста</a:t>
            </a:r>
            <a:endParaRPr b="0" lang="en-US" sz="2800" spc="-1" strike="noStrike">
              <a:solidFill>
                <a:schemeClr val="dk1"/>
              </a:solidFill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entury Gothic"/>
              </a:rPr>
              <a:t>Второй уровень</a:t>
            </a:r>
            <a:endParaRPr b="0" lang="en-US" sz="2400" spc="-1" strike="noStrike">
              <a:solidFill>
                <a:schemeClr val="dk1"/>
              </a:solidFill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entury Gothic"/>
              </a:rPr>
              <a:t>Третий уровень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entury Gothic"/>
              </a:rPr>
              <a:t>Четвертый уровень</a:t>
            </a: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entury Gothic"/>
              </a:rPr>
              <a:t>Пятый уровень</a:t>
            </a: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FD81762-DE2B-424C-BABE-E26A8AAA4C9C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9e9e9"/>
            </a:gs>
            <a:gs pos="50000">
              <a:srgbClr val="e2e2e2"/>
            </a:gs>
            <a:gs pos="100000">
              <a:srgbClr val="bcbcb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entury Gothic"/>
              </a:rPr>
              <a:t>Образец заголовка</a:t>
            </a:r>
            <a:endParaRPr b="0" lang="en-US" sz="44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Образец текста</a:t>
            </a:r>
            <a:endParaRPr b="0" lang="en-US" sz="2800" spc="-1" strike="noStrike">
              <a:solidFill>
                <a:schemeClr val="dk1"/>
              </a:solidFill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entury Gothic"/>
              </a:rPr>
              <a:t>Второй уровень</a:t>
            </a:r>
            <a:endParaRPr b="0" lang="en-US" sz="2400" spc="-1" strike="noStrike">
              <a:solidFill>
                <a:schemeClr val="dk1"/>
              </a:solidFill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entury Gothic"/>
              </a:rPr>
              <a:t>Третий уровень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entury Gothic"/>
              </a:rPr>
              <a:t>Четвертый уровень</a:t>
            </a: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entury Gothic"/>
              </a:rPr>
              <a:t>Пятый уровень</a:t>
            </a: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43264C4-C0AB-405F-81DE-6A2B1747F50D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9e9e9"/>
            </a:gs>
            <a:gs pos="50000">
              <a:srgbClr val="e2e2e2"/>
            </a:gs>
            <a:gs pos="100000">
              <a:srgbClr val="bcbcb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chemeClr val="dk1"/>
                </a:solidFill>
                <a:latin typeface="Century Gothic"/>
              </a:rPr>
              <a:t>Образец заголовка</a:t>
            </a:r>
            <a:endParaRPr b="0" lang="en-US" sz="6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Образец текста</a:t>
            </a:r>
            <a:endParaRPr b="0" lang="en-US" sz="24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F9AC5D8-BE45-4A3A-B99D-CAC5246D119D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9e9e9"/>
            </a:gs>
            <a:gs pos="50000">
              <a:srgbClr val="e2e2e2"/>
            </a:gs>
            <a:gs pos="100000">
              <a:srgbClr val="bcbcb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entury Gothic"/>
              </a:rPr>
              <a:t>Образец заголовка</a:t>
            </a:r>
            <a:endParaRPr b="0" lang="en-US" sz="44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Образец текста</a:t>
            </a:r>
            <a:endParaRPr b="0" lang="en-US" sz="2800" spc="-1" strike="noStrike">
              <a:solidFill>
                <a:schemeClr val="dk1"/>
              </a:solidFill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entury Gothic"/>
              </a:rPr>
              <a:t>Второй уровень</a:t>
            </a:r>
            <a:endParaRPr b="0" lang="en-US" sz="2400" spc="-1" strike="noStrike">
              <a:solidFill>
                <a:schemeClr val="dk1"/>
              </a:solidFill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entury Gothic"/>
              </a:rPr>
              <a:t>Третий уровень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entury Gothic"/>
              </a:rPr>
              <a:t>Четвертый уровень</a:t>
            </a: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entury Gothic"/>
              </a:rPr>
              <a:t>Пятый уровень</a:t>
            </a: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Образец текста</a:t>
            </a:r>
            <a:endParaRPr b="0" lang="en-US" sz="2800" spc="-1" strike="noStrike">
              <a:solidFill>
                <a:schemeClr val="dk1"/>
              </a:solidFill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entury Gothic"/>
              </a:rPr>
              <a:t>Второй уровень</a:t>
            </a:r>
            <a:endParaRPr b="0" lang="en-US" sz="2400" spc="-1" strike="noStrike">
              <a:solidFill>
                <a:schemeClr val="dk1"/>
              </a:solidFill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entury Gothic"/>
              </a:rPr>
              <a:t>Третий уровень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entury Gothic"/>
              </a:rPr>
              <a:t>Четвертый уровень</a:t>
            </a: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entury Gothic"/>
              </a:rPr>
              <a:t>Пятый уровень</a:t>
            </a: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D43265C-6C3C-4272-9BDA-6D67A1379EB5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9e9e9"/>
            </a:gs>
            <a:gs pos="50000">
              <a:srgbClr val="e2e2e2"/>
            </a:gs>
            <a:gs pos="100000">
              <a:srgbClr val="bcbcb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entury Gothic"/>
              </a:rPr>
              <a:t>Образец заголовка</a:t>
            </a:r>
            <a:endParaRPr b="0" lang="en-US" sz="44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Century Gothic"/>
              </a:rPr>
              <a:t>Образец текста</a:t>
            </a:r>
            <a:endParaRPr b="0" lang="en-US" sz="24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Образец текста</a:t>
            </a:r>
            <a:endParaRPr b="0" lang="en-US" sz="2800" spc="-1" strike="noStrike">
              <a:solidFill>
                <a:schemeClr val="dk1"/>
              </a:solidFill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entury Gothic"/>
              </a:rPr>
              <a:t>Второй уровень</a:t>
            </a:r>
            <a:endParaRPr b="0" lang="en-US" sz="2400" spc="-1" strike="noStrike">
              <a:solidFill>
                <a:schemeClr val="dk1"/>
              </a:solidFill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entury Gothic"/>
              </a:rPr>
              <a:t>Третий уровень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entury Gothic"/>
              </a:rPr>
              <a:t>Четвертый уровень</a:t>
            </a: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entury Gothic"/>
              </a:rPr>
              <a:t>Пятый уровень</a:t>
            </a: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Century Gothic"/>
              </a:rPr>
              <a:t>Образец текста</a:t>
            </a:r>
            <a:endParaRPr b="0" lang="en-US" sz="24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Образец текста</a:t>
            </a:r>
            <a:endParaRPr b="0" lang="en-US" sz="2800" spc="-1" strike="noStrike">
              <a:solidFill>
                <a:schemeClr val="dk1"/>
              </a:solidFill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entury Gothic"/>
              </a:rPr>
              <a:t>Второй уровень</a:t>
            </a:r>
            <a:endParaRPr b="0" lang="en-US" sz="2400" spc="-1" strike="noStrike">
              <a:solidFill>
                <a:schemeClr val="dk1"/>
              </a:solidFill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entury Gothic"/>
              </a:rPr>
              <a:t>Третий уровень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entury Gothic"/>
              </a:rPr>
              <a:t>Четвертый уровень</a:t>
            </a: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entury Gothic"/>
              </a:rPr>
              <a:t>Пятый уровень</a:t>
            </a: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FB17299-66C7-456E-93E7-C03FA5506CB6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9e9e9"/>
            </a:gs>
            <a:gs pos="50000">
              <a:srgbClr val="e2e2e2"/>
            </a:gs>
            <a:gs pos="100000">
              <a:srgbClr val="bcbcb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entury Gothic"/>
              </a:rPr>
              <a:t>Образец заголовка</a:t>
            </a:r>
            <a:endParaRPr b="0" lang="en-US" sz="44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0997DDDF-DF78-4C0B-B86F-4D0AD7910282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Century Gothic"/>
              </a:rPr>
              <a:t>Для правки структуры щёлкните мышью</a:t>
            </a:r>
            <a:endParaRPr b="0" lang="en-US" sz="2800" spc="-1" strike="noStrike">
              <a:solidFill>
                <a:schemeClr val="dk1"/>
              </a:solidFill>
              <a:latin typeface="Century Gothic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Century Gothic"/>
              </a:rPr>
              <a:t>Второй уровень структуры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entury Gothic"/>
              </a:rPr>
              <a:t>Третий уровень структуры</a:t>
            </a: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Century Gothic"/>
              </a:rPr>
              <a:t>Четвёртый уровень структуры</a:t>
            </a: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entury Gothic"/>
              </a:rPr>
              <a:t>Пятый уровень структуры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entury Gothic"/>
              </a:rPr>
              <a:t>Шестой уровень структуры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entury Gothic"/>
              </a:rPr>
              <a:t>Седьмой уровень структуры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9e9e9"/>
            </a:gs>
            <a:gs pos="50000">
              <a:srgbClr val="e2e2e2"/>
            </a:gs>
            <a:gs pos="100000">
              <a:srgbClr val="bcbcb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F8207A0-D183-4870-BB93-CCC31E73E843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834840"/>
            <a:ext cx="9143640" cy="249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800" spc="-1" strike="noStrike">
                <a:solidFill>
                  <a:schemeClr val="dk1"/>
                </a:solidFill>
                <a:latin typeface="Century Gothic"/>
              </a:rPr>
              <a:t>Система автоматизации протезно-ортопедических предприятий – Склад</a:t>
            </a:r>
            <a:endParaRPr b="0" lang="en-US" sz="4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1523880" y="3655080"/>
            <a:ext cx="9143640" cy="182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редакция 3.0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chemeClr val="dk1"/>
                </a:solidFill>
                <a:latin typeface="Century Gothic"/>
              </a:rPr>
              <a:t>Правообладатель </a:t>
            </a:r>
            <a:r>
              <a:rPr b="0" lang="ru-RU" sz="3200" spc="-1" strike="noStrike">
                <a:solidFill>
                  <a:schemeClr val="dk1"/>
                </a:solidFill>
                <a:latin typeface="Century Gothic"/>
                <a:ea typeface="Times New Roman"/>
              </a:rPr>
              <a:t>ООО "СоБитс-АйТи"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" name="Рисунок 6" descr=""/>
          <p:cNvPicPr/>
          <p:nvPr/>
        </p:nvPicPr>
        <p:blipFill>
          <a:blip r:embed="rId1"/>
          <a:srcRect l="4425" t="23819" r="55496" b="22151"/>
          <a:stretch/>
        </p:blipFill>
        <p:spPr>
          <a:xfrm>
            <a:off x="7908120" y="5571000"/>
            <a:ext cx="3352680" cy="90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entury Gothic"/>
              </a:rPr>
              <a:t>Ресурсная спецификация</a:t>
            </a:r>
            <a:endParaRPr b="0" lang="en-US" sz="4400" spc="-1" strike="noStrike">
              <a:solidFill>
                <a:schemeClr val="dk1"/>
              </a:solidFill>
              <a:latin typeface="Century Gothic"/>
            </a:endParaRPr>
          </a:p>
        </p:txBody>
      </p:sp>
      <p:pic>
        <p:nvPicPr>
          <p:cNvPr id="90" name="Объект 4" descr=""/>
          <p:cNvPicPr/>
          <p:nvPr/>
        </p:nvPicPr>
        <p:blipFill>
          <a:blip r:embed="rId1"/>
          <a:srcRect l="0" t="0" r="0" b="4450"/>
          <a:stretch/>
        </p:blipFill>
        <p:spPr>
          <a:xfrm>
            <a:off x="2691720" y="1533240"/>
            <a:ext cx="8210880" cy="508860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entury Gothic"/>
              </a:rPr>
              <a:t>Отчет</a:t>
            </a:r>
            <a:endParaRPr b="0" lang="en-US" sz="4400" spc="-1" strike="noStrike">
              <a:solidFill>
                <a:schemeClr val="dk1"/>
              </a:solidFill>
              <a:latin typeface="Century Gothic"/>
            </a:endParaRPr>
          </a:p>
        </p:txBody>
      </p:sp>
      <p:pic>
        <p:nvPicPr>
          <p:cNvPr id="92" name="Объект 4" descr=""/>
          <p:cNvPicPr/>
          <p:nvPr/>
        </p:nvPicPr>
        <p:blipFill>
          <a:blip r:embed="rId1"/>
          <a:srcRect l="0" t="1081" r="0" b="1437"/>
          <a:stretch/>
        </p:blipFill>
        <p:spPr>
          <a:xfrm>
            <a:off x="3031560" y="897120"/>
            <a:ext cx="8827560" cy="573696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entury Gothic"/>
              </a:rPr>
              <a:t>Контактная информация</a:t>
            </a:r>
            <a:endParaRPr b="0" lang="en-US" sz="4400" spc="-1" strike="noStrike">
              <a:solidFill>
                <a:schemeClr val="dk1"/>
              </a:solidFill>
              <a:latin typeface="Century Gothic"/>
            </a:endParaRPr>
          </a:p>
        </p:txBody>
      </p:sp>
      <p:pic>
        <p:nvPicPr>
          <p:cNvPr id="94" name="Рисунок 4" descr=""/>
          <p:cNvPicPr/>
          <p:nvPr/>
        </p:nvPicPr>
        <p:blipFill>
          <a:blip r:embed="rId1"/>
          <a:srcRect l="0" t="0" r="48862" b="0"/>
          <a:stretch/>
        </p:blipFill>
        <p:spPr>
          <a:xfrm>
            <a:off x="6628680" y="4422960"/>
            <a:ext cx="4816440" cy="1890720"/>
          </a:xfrm>
          <a:prstGeom prst="rect">
            <a:avLst/>
          </a:prstGeom>
          <a:ln w="0">
            <a:noFill/>
          </a:ln>
        </p:spPr>
      </p:pic>
      <p:sp>
        <p:nvSpPr>
          <p:cNvPr id="95" name="Объект 2"/>
          <p:cNvSpPr/>
          <p:nvPr/>
        </p:nvSpPr>
        <p:spPr>
          <a:xfrm>
            <a:off x="838080" y="1888560"/>
            <a:ext cx="10223280" cy="357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5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ООО «СоБИТс-АйТи»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443056, г. Самара, ул. Николая Панова,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д. 33 «А», оф. 202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тел. (846)334-08-21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Century Gothic"/>
              </a:rPr>
              <a:t>e-mail</a:t>
            </a: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:</a:t>
            </a:r>
            <a:r>
              <a:rPr b="0" lang="en-US" sz="2800" spc="-1" strike="noStrike">
                <a:solidFill>
                  <a:schemeClr val="dk1"/>
                </a:solidFill>
                <a:latin typeface="Century Gothic"/>
              </a:rPr>
              <a:t> it@sobits.ru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entury Gothic"/>
              </a:rPr>
              <a:t>Назначение системы</a:t>
            </a:r>
            <a:endParaRPr b="0" lang="en-US" sz="44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005120" cy="34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chemeClr val="dk1"/>
              </a:solidFill>
              <a:latin typeface="Century Gothic"/>
            </a:endParaRPr>
          </a:p>
          <a:p>
            <a:pPr indent="0" defTabSz="9144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chemeClr val="dk1"/>
                </a:solidFill>
                <a:latin typeface="Century Gothic"/>
              </a:rPr>
              <a:t>- </a:t>
            </a:r>
            <a:r>
              <a:rPr b="0" lang="ru-RU" sz="3200" spc="-1" strike="noStrike">
                <a:solidFill>
                  <a:schemeClr val="dk1"/>
                </a:solidFill>
                <a:latin typeface="Century Gothic"/>
                <a:ea typeface="Calibri"/>
              </a:rPr>
              <a:t>автоматизация деятельности Протезно-ортопедического предприятия в части учета товарно-материальных ценностей</a:t>
            </a:r>
            <a:endParaRPr b="0" lang="en-US" sz="3200" spc="-1" strike="noStrike">
              <a:solidFill>
                <a:schemeClr val="dk1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130400" y="101304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9329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entury Gothic"/>
              </a:rPr>
              <a:t>Функциональные возможности конфигурации</a:t>
            </a:r>
            <a:endParaRPr b="0" lang="en-US" sz="44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1130400" y="2603880"/>
            <a:ext cx="10223280" cy="357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    </a:t>
            </a: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НСИ (нормативно-справочная информация)</a:t>
            </a:r>
            <a:endParaRPr b="0" lang="en-US" sz="2800" spc="-1" strike="noStrike">
              <a:solidFill>
                <a:schemeClr val="dk1"/>
              </a:solidFill>
              <a:latin typeface="Century Gothic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    </a:t>
            </a: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Учет поступления ТМЦ</a:t>
            </a:r>
            <a:endParaRPr b="0" lang="en-US" sz="2800" spc="-1" strike="noStrike">
              <a:solidFill>
                <a:schemeClr val="dk1"/>
              </a:solidFill>
              <a:latin typeface="Century Gothic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    </a:t>
            </a: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Учет перемещения ТМЦ</a:t>
            </a:r>
            <a:endParaRPr b="0" lang="en-US" sz="2800" spc="-1" strike="noStrike">
              <a:solidFill>
                <a:schemeClr val="dk1"/>
              </a:solidFill>
              <a:latin typeface="Century Gothic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    </a:t>
            </a: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Учет выбытия ТМЦ</a:t>
            </a:r>
            <a:endParaRPr b="0" lang="en-US" sz="2800" spc="-1" strike="noStrike">
              <a:solidFill>
                <a:schemeClr val="dk1"/>
              </a:solidFill>
              <a:latin typeface="Century Gothic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    </a:t>
            </a: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Отчетность</a:t>
            </a:r>
            <a:endParaRPr b="0" lang="en-US" sz="2800" spc="-1" strike="noStrike">
              <a:solidFill>
                <a:schemeClr val="dk1"/>
              </a:solidFill>
              <a:latin typeface="Century Gothic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entury Gothic"/>
              </a:rPr>
              <a:t>Начальная страница</a:t>
            </a:r>
            <a:endParaRPr b="0" lang="en-US" sz="4400" spc="-1" strike="noStrike">
              <a:solidFill>
                <a:schemeClr val="dk1"/>
              </a:solidFill>
              <a:latin typeface="Century Gothic"/>
            </a:endParaRPr>
          </a:p>
        </p:txBody>
      </p:sp>
      <p:pic>
        <p:nvPicPr>
          <p:cNvPr id="75" name="Объект 3" descr=""/>
          <p:cNvPicPr/>
          <p:nvPr/>
        </p:nvPicPr>
        <p:blipFill>
          <a:blip r:embed="rId1"/>
          <a:stretch/>
        </p:blipFill>
        <p:spPr>
          <a:xfrm>
            <a:off x="944280" y="1610640"/>
            <a:ext cx="9948600" cy="495720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07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entury Gothic"/>
              </a:rPr>
              <a:t>Структура подсистемы</a:t>
            </a:r>
            <a:endParaRPr b="0" lang="en-US" sz="4400" spc="-1" strike="noStrike">
              <a:solidFill>
                <a:schemeClr val="dk1"/>
              </a:solidFill>
              <a:latin typeface="Century Gothic"/>
            </a:endParaRPr>
          </a:p>
        </p:txBody>
      </p:sp>
      <p:pic>
        <p:nvPicPr>
          <p:cNvPr id="77" name="Объект 4" descr=""/>
          <p:cNvPicPr/>
          <p:nvPr/>
        </p:nvPicPr>
        <p:blipFill>
          <a:blip r:embed="rId1"/>
          <a:srcRect l="937" t="0" r="2484" b="0"/>
          <a:stretch/>
        </p:blipFill>
        <p:spPr>
          <a:xfrm>
            <a:off x="3031560" y="1440000"/>
            <a:ext cx="8686440" cy="524952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entury Gothic"/>
              </a:rPr>
              <a:t>Договор «С покупателем»</a:t>
            </a:r>
            <a:endParaRPr b="0" lang="en-US" sz="4400" spc="-1" strike="noStrike">
              <a:solidFill>
                <a:schemeClr val="dk1"/>
              </a:solidFill>
              <a:latin typeface="Century Gothic"/>
            </a:endParaRPr>
          </a:p>
        </p:txBody>
      </p:sp>
      <p:pic>
        <p:nvPicPr>
          <p:cNvPr id="79" name="Объект 4" descr=""/>
          <p:cNvPicPr/>
          <p:nvPr/>
        </p:nvPicPr>
        <p:blipFill>
          <a:blip r:embed="rId1"/>
          <a:srcRect l="560" t="1965" r="752" b="0"/>
          <a:stretch/>
        </p:blipFill>
        <p:spPr>
          <a:xfrm>
            <a:off x="487440" y="3418920"/>
            <a:ext cx="8263080" cy="32425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80" name="Объект 4" descr=""/>
          <p:cNvPicPr/>
          <p:nvPr/>
        </p:nvPicPr>
        <p:blipFill>
          <a:blip r:embed="rId2"/>
          <a:srcRect l="0" t="0" r="22127" b="0"/>
          <a:stretch/>
        </p:blipFill>
        <p:spPr>
          <a:xfrm>
            <a:off x="6605280" y="1473480"/>
            <a:ext cx="5248080" cy="402228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540360"/>
            <a:ext cx="10515240" cy="110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entury Gothic"/>
              </a:rPr>
              <a:t>Номенклатура</a:t>
            </a:r>
            <a:endParaRPr b="0" lang="en-US" sz="4400" spc="-1" strike="noStrike">
              <a:solidFill>
                <a:schemeClr val="dk1"/>
              </a:solidFill>
              <a:latin typeface="Century Gothic"/>
            </a:endParaRPr>
          </a:p>
        </p:txBody>
      </p:sp>
      <p:pic>
        <p:nvPicPr>
          <p:cNvPr id="82" name="Рисунок 6" descr=""/>
          <p:cNvPicPr/>
          <p:nvPr/>
        </p:nvPicPr>
        <p:blipFill>
          <a:blip r:embed="rId1"/>
          <a:srcRect l="925" t="0" r="3170" b="2398"/>
          <a:stretch/>
        </p:blipFill>
        <p:spPr>
          <a:xfrm>
            <a:off x="387720" y="3538440"/>
            <a:ext cx="5426280" cy="2941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83" name="Объект 4" descr=""/>
          <p:cNvPicPr/>
          <p:nvPr/>
        </p:nvPicPr>
        <p:blipFill>
          <a:blip r:embed="rId2"/>
          <a:srcRect l="1060" t="1444" r="4262" b="2621"/>
          <a:stretch/>
        </p:blipFill>
        <p:spPr>
          <a:xfrm>
            <a:off x="5228640" y="1421280"/>
            <a:ext cx="6575400" cy="484992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200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entury Gothic"/>
              </a:rPr>
              <a:t>Классификатор </a:t>
            </a:r>
            <a:br>
              <a:rPr sz="4400"/>
            </a:br>
            <a:r>
              <a:rPr b="0" lang="ru-RU" sz="4400" spc="-1" strike="noStrike">
                <a:solidFill>
                  <a:schemeClr val="dk1"/>
                </a:solidFill>
                <a:latin typeface="Century Gothic"/>
              </a:rPr>
              <a:t>продукции ТСР</a:t>
            </a:r>
            <a:endParaRPr b="0" lang="en-US" sz="4400" spc="-1" strike="noStrike">
              <a:solidFill>
                <a:schemeClr val="dk1"/>
              </a:solidFill>
              <a:latin typeface="Century Gothic"/>
            </a:endParaRPr>
          </a:p>
        </p:txBody>
      </p:sp>
      <p:pic>
        <p:nvPicPr>
          <p:cNvPr id="85" name="Рисунок 6" descr=""/>
          <p:cNvPicPr/>
          <p:nvPr/>
        </p:nvPicPr>
        <p:blipFill>
          <a:blip r:embed="rId1"/>
          <a:srcRect l="3603" t="0" r="2416" b="0"/>
          <a:stretch/>
        </p:blipFill>
        <p:spPr>
          <a:xfrm>
            <a:off x="309600" y="3429000"/>
            <a:ext cx="7689240" cy="229500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86" name="Объект 4" descr=""/>
          <p:cNvPicPr/>
          <p:nvPr/>
        </p:nvPicPr>
        <p:blipFill>
          <a:blip r:embed="rId2"/>
          <a:srcRect l="1075" t="1460" r="23235" b="3580"/>
          <a:stretch/>
        </p:blipFill>
        <p:spPr>
          <a:xfrm>
            <a:off x="5512320" y="1741320"/>
            <a:ext cx="6521760" cy="496188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entury Gothic"/>
              </a:rPr>
              <a:t>Ресурсные спецификации</a:t>
            </a:r>
            <a:endParaRPr b="0" lang="en-US" sz="4400" spc="-1" strike="noStrike">
              <a:solidFill>
                <a:schemeClr val="dk1"/>
              </a:solidFill>
              <a:latin typeface="Century Gothic"/>
            </a:endParaRPr>
          </a:p>
        </p:txBody>
      </p:sp>
      <p:pic>
        <p:nvPicPr>
          <p:cNvPr id="88" name="Объект 4" descr=""/>
          <p:cNvPicPr/>
          <p:nvPr/>
        </p:nvPicPr>
        <p:blipFill>
          <a:blip r:embed="rId1"/>
          <a:srcRect l="845" t="1566" r="0" b="2934"/>
          <a:stretch/>
        </p:blipFill>
        <p:spPr>
          <a:xfrm>
            <a:off x="2753280" y="1655280"/>
            <a:ext cx="7673760" cy="500292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 pitchFamily="0" charset="1"/>
        <a:ea typeface=""/>
        <a:cs typeface=""/>
      </a:majorFont>
      <a:minorFont>
        <a:latin typeface="Century Gothic" panose="020F03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 pitchFamily="0" charset="1"/>
        <a:ea typeface=""/>
        <a:cs typeface=""/>
      </a:majorFont>
      <a:minorFont>
        <a:latin typeface="Century Gothic" panose="020F03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 pitchFamily="0" charset="1"/>
        <a:ea typeface=""/>
        <a:cs typeface=""/>
      </a:majorFont>
      <a:minorFont>
        <a:latin typeface="Century Gothic" panose="020F03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 pitchFamily="0" charset="1"/>
        <a:ea typeface=""/>
        <a:cs typeface=""/>
      </a:majorFont>
      <a:minorFont>
        <a:latin typeface="Century Gothic" panose="020F03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 pitchFamily="0" charset="1"/>
        <a:ea typeface=""/>
        <a:cs typeface=""/>
      </a:majorFont>
      <a:minorFont>
        <a:latin typeface="Century Gothic" panose="020F03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 pitchFamily="0" charset="1"/>
        <a:ea typeface=""/>
        <a:cs typeface=""/>
      </a:majorFont>
      <a:minorFont>
        <a:latin typeface="Century Gothic" panose="020F03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 pitchFamily="0" charset="1"/>
        <a:ea typeface=""/>
        <a:cs typeface=""/>
      </a:majorFont>
      <a:minorFont>
        <a:latin typeface="Century Gothic" panose="020F03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 pitchFamily="0" charset="1"/>
        <a:ea typeface=""/>
        <a:cs typeface=""/>
      </a:majorFont>
      <a:minorFont>
        <a:latin typeface="Century Gothic" panose="020F03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 pitchFamily="0" charset="1"/>
        <a:ea typeface=""/>
        <a:cs typeface=""/>
      </a:majorFont>
      <a:minorFont>
        <a:latin typeface="Century Gothic" panose="020F03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 pitchFamily="0" charset="1"/>
        <a:ea typeface=""/>
        <a:cs typeface=""/>
      </a:majorFont>
      <a:minorFont>
        <a:latin typeface="Century Gothic" panose="020F03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 pitchFamily="0" charset="1"/>
        <a:ea typeface=""/>
        <a:cs typeface=""/>
      </a:majorFont>
      <a:minorFont>
        <a:latin typeface="Century Gothic" panose="020F03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124</TotalTime>
  <Application>LibreOffice/24.2.7.2$Linux_X86_64 LibreOffice_project/420$Build-2</Application>
  <AppVersion>15.0000</AppVersion>
  <Words>104</Words>
  <Paragraphs>27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2025-02-21T05:59:50Z</dcterms:created>
  <dc:creator>Наталья Глазунова</dc:creator>
  <dc:description/>
  <dc:language>ru-RU</dc:language>
  <cp:lastModifiedBy>Наталья Глазунова</cp:lastModifiedBy>
  <dcterms:modified xsi:type="dcterms:W3CDTF">2025-02-21T08:04:11Z</dcterms:modified>
  <cp:revision>8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12</vt:i4>
  </property>
</Properties>
</file>